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39"/>
  </p:notesMasterIdLst>
  <p:handoutMasterIdLst>
    <p:handoutMasterId r:id="rId40"/>
  </p:handoutMasterIdLst>
  <p:sldIdLst>
    <p:sldId id="368" r:id="rId7"/>
    <p:sldId id="474" r:id="rId8"/>
    <p:sldId id="504" r:id="rId9"/>
    <p:sldId id="505" r:id="rId10"/>
    <p:sldId id="511" r:id="rId11"/>
    <p:sldId id="512" r:id="rId12"/>
    <p:sldId id="508" r:id="rId13"/>
    <p:sldId id="513" r:id="rId14"/>
    <p:sldId id="507" r:id="rId15"/>
    <p:sldId id="506" r:id="rId16"/>
    <p:sldId id="514" r:id="rId17"/>
    <p:sldId id="515" r:id="rId18"/>
    <p:sldId id="528" r:id="rId19"/>
    <p:sldId id="529" r:id="rId20"/>
    <p:sldId id="516" r:id="rId21"/>
    <p:sldId id="517" r:id="rId22"/>
    <p:sldId id="518" r:id="rId23"/>
    <p:sldId id="519" r:id="rId24"/>
    <p:sldId id="523" r:id="rId25"/>
    <p:sldId id="525" r:id="rId26"/>
    <p:sldId id="527" r:id="rId27"/>
    <p:sldId id="530" r:id="rId28"/>
    <p:sldId id="531" r:id="rId29"/>
    <p:sldId id="524" r:id="rId30"/>
    <p:sldId id="520" r:id="rId31"/>
    <p:sldId id="522" r:id="rId32"/>
    <p:sldId id="532" r:id="rId33"/>
    <p:sldId id="533" r:id="rId34"/>
    <p:sldId id="534" r:id="rId35"/>
    <p:sldId id="537" r:id="rId36"/>
    <p:sldId id="538" r:id="rId37"/>
    <p:sldId id="536" r:id="rId38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474"/>
            <p14:sldId id="504"/>
            <p14:sldId id="505"/>
            <p14:sldId id="511"/>
            <p14:sldId id="512"/>
            <p14:sldId id="508"/>
            <p14:sldId id="513"/>
            <p14:sldId id="507"/>
            <p14:sldId id="506"/>
            <p14:sldId id="514"/>
            <p14:sldId id="515"/>
            <p14:sldId id="528"/>
            <p14:sldId id="529"/>
            <p14:sldId id="516"/>
            <p14:sldId id="517"/>
            <p14:sldId id="518"/>
            <p14:sldId id="519"/>
            <p14:sldId id="523"/>
            <p14:sldId id="525"/>
            <p14:sldId id="527"/>
            <p14:sldId id="530"/>
            <p14:sldId id="531"/>
            <p14:sldId id="524"/>
            <p14:sldId id="520"/>
            <p14:sldId id="522"/>
            <p14:sldId id="532"/>
            <p14:sldId id="533"/>
            <p14:sldId id="534"/>
            <p14:sldId id="537"/>
            <p14:sldId id="538"/>
            <p14:sldId id="536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D9D9D9"/>
    <a:srgbClr val="C4C4C4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4" autoAdjust="0"/>
    <p:restoredTop sz="93270" autoAdjust="0"/>
  </p:normalViewPr>
  <p:slideViewPr>
    <p:cSldViewPr snapToGrid="0">
      <p:cViewPr varScale="1">
        <p:scale>
          <a:sx n="158" d="100"/>
          <a:sy n="158" d="100"/>
        </p:scale>
        <p:origin x="192" y="6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11/15/17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17:  Midterm, Data Address Space, Buffer Mgmt., Indexes, Transactions (I)</a:t>
            </a:r>
            <a:endParaRPr lang="en-US" sz="1050" i="1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11/15/17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11/15/17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11/15/17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60389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4111: </a:t>
            </a:r>
            <a:r>
              <a:rPr lang="en-US" sz="2000" b="1" dirty="0" smtClean="0"/>
              <a:t>Introduction to Databases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400" i="1" dirty="0" smtClean="0"/>
              <a:t>Lecture 17:  Midterm, Data Address Space, Buffer Mgmt., Indexes, Transactions (I)</a:t>
            </a:r>
            <a:endParaRPr lang="en-US" sz="1800" i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9803" y="3362423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versus Sparse Index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1" y="850968"/>
            <a:ext cx="6599414" cy="41040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87824" y="196172"/>
            <a:ext cx="32981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“Storage </a:t>
            </a:r>
            <a:r>
              <a:rPr lang="en-US" sz="1100" dirty="0"/>
              <a:t>and File Structure. Architecture of a </a:t>
            </a:r>
            <a:r>
              <a:rPr lang="en-US" sz="1100" dirty="0" smtClean="0"/>
              <a:t>DBMS,” Shona Holmes. </a:t>
            </a:r>
            <a:endParaRPr lang="en-US" sz="1100" dirty="0"/>
          </a:p>
          <a:p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slideplayer.com</a:t>
            </a:r>
            <a:r>
              <a:rPr lang="en-US" sz="1100" dirty="0"/>
              <a:t>/slide/6841281/</a:t>
            </a:r>
          </a:p>
        </p:txBody>
      </p:sp>
    </p:spTree>
    <p:extLst>
      <p:ext uri="{BB962C8B-B14F-4D97-AF65-F5344CB8AC3E}">
        <p14:creationId xmlns:p14="http://schemas.microsoft.com/office/powerpoint/2010/main" val="2122142233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68743"/>
            <a:ext cx="8267140" cy="3746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We have just skimmed the surface of indexing</a:t>
            </a:r>
          </a:p>
          <a:p>
            <a:r>
              <a:rPr lang="en-US" dirty="0" smtClean="0"/>
              <a:t>There are several variations and extensions to Hash and B-Tree indices.</a:t>
            </a:r>
          </a:p>
          <a:p>
            <a:r>
              <a:rPr lang="en-US" dirty="0" smtClean="0"/>
              <a:t>Various data structure/algorithm aspects related to</a:t>
            </a:r>
          </a:p>
          <a:p>
            <a:pPr lvl="1"/>
            <a:r>
              <a:rPr lang="en-US" dirty="0" smtClean="0"/>
              <a:t>Adding/deleting entries</a:t>
            </a:r>
          </a:p>
          <a:p>
            <a:pPr lvl="1"/>
            <a:r>
              <a:rPr lang="en-US" dirty="0" smtClean="0"/>
              <a:t>Merging/splitting nodes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</a:p>
          <a:p>
            <a:r>
              <a:rPr lang="en-US" dirty="0" smtClean="0"/>
              <a:t>Conditions/guidance for choosing between options.</a:t>
            </a:r>
          </a:p>
          <a:p>
            <a:r>
              <a:rPr lang="en-US" dirty="0" smtClean="0"/>
              <a:t>Other kinds of indices</a:t>
            </a:r>
          </a:p>
          <a:p>
            <a:pPr lvl="1"/>
            <a:r>
              <a:rPr lang="en-US" dirty="0" smtClean="0"/>
              <a:t>FULLTEXT</a:t>
            </a:r>
          </a:p>
          <a:p>
            <a:pPr lvl="1"/>
            <a:r>
              <a:rPr lang="en-US" dirty="0" smtClean="0"/>
              <a:t>Bitmap</a:t>
            </a:r>
          </a:p>
          <a:p>
            <a:pPr lvl="1"/>
            <a:r>
              <a:rPr lang="en-US" dirty="0" smtClean="0"/>
              <a:t>Compressed (Key)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1909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Query</a:t>
            </a:r>
            <a:br>
              <a:rPr lang="en-US" dirty="0" smtClean="0"/>
            </a:br>
            <a:r>
              <a:rPr lang="en-US" dirty="0" smtClean="0"/>
              <a:t>Processing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9157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5" y="446715"/>
            <a:ext cx="5424425" cy="4141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26" y="196172"/>
            <a:ext cx="4981774" cy="14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1577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Execution/Plan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85" y="812672"/>
            <a:ext cx="3713731" cy="3573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16" y="954859"/>
            <a:ext cx="5009769" cy="31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64922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Compilation/Execution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5" y="699495"/>
            <a:ext cx="5924197" cy="1740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04" y="2346366"/>
            <a:ext cx="5921223" cy="20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5211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95" y="583970"/>
            <a:ext cx="7687433" cy="41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043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Steps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67" y="583970"/>
            <a:ext cx="6991622" cy="40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6027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and Compilation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46268"/>
            <a:ext cx="2942608" cy="1341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74" y="584591"/>
            <a:ext cx="5320857" cy="3642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7637" y="415948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100" dirty="0" smtClean="0">
                <a:latin typeface="+mn-lt"/>
              </a:rPr>
              <a:t>Garcia-Molina et al., p 763</a:t>
            </a:r>
            <a:endParaRPr lang="en-US" sz="1100" dirty="0" smtClean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199" y="1987550"/>
            <a:ext cx="3750415" cy="2527694"/>
          </a:xfrm>
        </p:spPr>
        <p:txBody>
          <a:bodyPr>
            <a:noAutofit/>
          </a:bodyPr>
          <a:lstStyle/>
          <a:p>
            <a:r>
              <a:rPr lang="en-US" sz="1600" dirty="0" smtClean="0"/>
              <a:t>SQL is a language</a:t>
            </a:r>
          </a:p>
          <a:p>
            <a:pPr lvl="1"/>
            <a:r>
              <a:rPr lang="en-US" sz="1400" dirty="0" smtClean="0"/>
              <a:t>DDL is like class, variable declarations.</a:t>
            </a:r>
          </a:p>
          <a:p>
            <a:pPr lvl="1"/>
            <a:r>
              <a:rPr lang="en-US" sz="1400" dirty="0" smtClean="0"/>
              <a:t>DML is like expressions.</a:t>
            </a:r>
          </a:p>
          <a:p>
            <a:pPr lvl="1"/>
            <a:r>
              <a:rPr lang="en-US" sz="1400" dirty="0" smtClean="0"/>
              <a:t>PL-SQL is control flow.</a:t>
            </a:r>
          </a:p>
          <a:p>
            <a:r>
              <a:rPr lang="en-US" sz="1600" dirty="0" smtClean="0"/>
              <a:t>Just like all languages</a:t>
            </a:r>
          </a:p>
          <a:p>
            <a:pPr lvl="1"/>
            <a:r>
              <a:rPr lang="en-US" sz="1400" dirty="0" smtClean="0"/>
              <a:t>Parsing produces</a:t>
            </a:r>
          </a:p>
          <a:p>
            <a:pPr lvl="1"/>
            <a:r>
              <a:rPr lang="en-US" sz="1400" dirty="0" smtClean="0"/>
              <a:t>A parse/evaluation tree.</a:t>
            </a:r>
          </a:p>
          <a:p>
            <a:r>
              <a:rPr lang="en-US" sz="1600" dirty="0" smtClean="0"/>
              <a:t>That is then compiled or interpreted.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3708049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" y="730527"/>
            <a:ext cx="5603278" cy="4115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609398"/>
          </a:xfrm>
        </p:spPr>
        <p:txBody>
          <a:bodyPr/>
          <a:lstStyle/>
          <a:p>
            <a:r>
              <a:rPr lang="en-US" dirty="0" smtClean="0"/>
              <a:t>Overview of Query Evaluation</a:t>
            </a:r>
            <a:br>
              <a:rPr lang="en-US" dirty="0" smtClean="0"/>
            </a:br>
            <a:r>
              <a:rPr lang="en-US" sz="1600" dirty="0" smtClean="0"/>
              <a:t>(</a:t>
            </a:r>
            <a:r>
              <a:rPr lang="en-US" sz="1600" dirty="0"/>
              <a:t>https://</a:t>
            </a:r>
            <a:r>
              <a:rPr lang="en-US" sz="1600" dirty="0" err="1" smtClean="0"/>
              <a:t>www.slideshare.net</a:t>
            </a:r>
            <a:r>
              <a:rPr lang="en-US" sz="1600" dirty="0" smtClean="0"/>
              <a:t>/</a:t>
            </a:r>
            <a:r>
              <a:rPr lang="en-US" sz="1600" dirty="0" err="1" smtClean="0"/>
              <a:t>avniS</a:t>
            </a:r>
            <a:r>
              <a:rPr lang="en-US" sz="1600" dirty="0" smtClean="0"/>
              <a:t>/overview-of-query-evaluation)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980046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br>
              <a:rPr lang="en-US" dirty="0" smtClean="0"/>
            </a:br>
            <a:r>
              <a:rPr lang="en-US" dirty="0" smtClean="0"/>
              <a:t>Observations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10590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72" y="665219"/>
            <a:ext cx="7624583" cy="38690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4502" y="3121335"/>
            <a:ext cx="3190087" cy="233757"/>
          </a:xfrm>
          <a:prstGeom prst="rect">
            <a:avLst/>
          </a:prstGeom>
          <a:solidFill>
            <a:srgbClr val="FFFF00">
              <a:alpha val="34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1535" y="3355093"/>
            <a:ext cx="1577715" cy="315006"/>
          </a:xfrm>
          <a:prstGeom prst="rect">
            <a:avLst/>
          </a:prstGeom>
          <a:solidFill>
            <a:srgbClr val="FFFF00">
              <a:alpha val="34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38000" y="3690690"/>
            <a:ext cx="875056" cy="315006"/>
          </a:xfrm>
          <a:prstGeom prst="rect">
            <a:avLst/>
          </a:prstGeom>
          <a:solidFill>
            <a:srgbClr val="FFFF00">
              <a:alpha val="34000"/>
            </a:srgb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2415851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59398"/>
            <a:ext cx="8267140" cy="37882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Every relational operator accepts one or more tables as input. There are two “ways” to retrieve the tuples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Scan the relation (via blocks)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Use an index and matching condition.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 selection condition is in </a:t>
            </a:r>
            <a:r>
              <a:rPr lang="en-US" i="1" dirty="0" err="1" smtClean="0"/>
              <a:t>conjuctive</a:t>
            </a:r>
            <a:r>
              <a:rPr lang="en-US" i="1" dirty="0" smtClean="0"/>
              <a:t> normal form</a:t>
            </a:r>
            <a:r>
              <a:rPr lang="en-US" dirty="0" smtClean="0"/>
              <a:t> 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term is </a:t>
            </a:r>
            <a:r>
              <a:rPr lang="en-US" dirty="0" err="1" smtClean="0"/>
              <a:t>column_name</a:t>
            </a:r>
            <a:r>
              <a:rPr lang="en-US" dirty="0" smtClean="0"/>
              <a:t> op 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op is one of &lt;, &lt;=, =, &gt;, &gt;=, &lt;&gt;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engine can select a </a:t>
            </a:r>
            <a:r>
              <a:rPr lang="en-US" i="1" dirty="0" smtClean="0"/>
              <a:t>matching index</a:t>
            </a:r>
            <a:r>
              <a:rPr lang="en-US" dirty="0" smtClean="0"/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 Hash Index on (c1,c2,c3) if the condition is c1=x AND c2=y AND c3=z.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 Tree </a:t>
            </a:r>
            <a:r>
              <a:rPr lang="en-US" dirty="0"/>
              <a:t>I</a:t>
            </a:r>
            <a:r>
              <a:rPr lang="en-US" dirty="0" smtClean="0"/>
              <a:t>ndex if the condition is (can be ordered as)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</a:t>
            </a:r>
            <a:r>
              <a:rPr lang="en-US" dirty="0" smtClean="0"/>
              <a:t>1 op value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c1 op x AND/OR c2 op 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Many indexes may match, and the engine chooses the </a:t>
            </a:r>
            <a:r>
              <a:rPr lang="en-US" i="1" dirty="0" smtClean="0"/>
              <a:t>most selective match</a:t>
            </a:r>
            <a:br>
              <a:rPr lang="en-US" i="1" dirty="0" smtClean="0"/>
            </a:br>
            <a:r>
              <a:rPr lang="en-US" dirty="0" smtClean="0"/>
              <a:t>(number of tuples or blocks) that match.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37889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Catalog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38" y="583970"/>
            <a:ext cx="7153360" cy="40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387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Catalog Contains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each table</a:t>
            </a:r>
          </a:p>
          <a:p>
            <a:pPr lvl="1"/>
            <a:r>
              <a:rPr lang="en-US" dirty="0" smtClean="0"/>
              <a:t>Table name, storage information.</a:t>
            </a:r>
          </a:p>
          <a:p>
            <a:pPr lvl="1"/>
            <a:r>
              <a:rPr lang="en-US" dirty="0" smtClean="0"/>
              <a:t>Attribute name and type for each column.</a:t>
            </a:r>
          </a:p>
          <a:p>
            <a:pPr lvl="1"/>
            <a:r>
              <a:rPr lang="en-US" dirty="0" smtClean="0"/>
              <a:t>Index name, type and indexed attributes</a:t>
            </a:r>
          </a:p>
          <a:p>
            <a:pPr lvl="1"/>
            <a:r>
              <a:rPr lang="en-US" dirty="0" smtClean="0"/>
              <a:t>Constraints</a:t>
            </a:r>
          </a:p>
          <a:p>
            <a:r>
              <a:rPr lang="en-US" dirty="0" smtClean="0"/>
              <a:t>Statistical information</a:t>
            </a:r>
          </a:p>
          <a:p>
            <a:pPr lvl="1"/>
            <a:r>
              <a:rPr lang="en-US" dirty="0" smtClean="0"/>
              <a:t>Cardinality of each table</a:t>
            </a:r>
          </a:p>
          <a:p>
            <a:pPr lvl="1"/>
            <a:r>
              <a:rPr lang="en-US" dirty="0" smtClean="0"/>
              <a:t>Size: No. of blocks.</a:t>
            </a:r>
          </a:p>
          <a:p>
            <a:pPr lvl="1"/>
            <a:r>
              <a:rPr lang="en-US" dirty="0" smtClean="0"/>
              <a:t>Index cardinality: Number of distinct key values for each index</a:t>
            </a:r>
          </a:p>
          <a:p>
            <a:pPr lvl="1"/>
            <a:r>
              <a:rPr lang="en-US" dirty="0" smtClean="0"/>
              <a:t>Index size: Number of blocks for each index.</a:t>
            </a:r>
          </a:p>
          <a:p>
            <a:pPr lvl="1"/>
            <a:r>
              <a:rPr lang="en-US" dirty="0" smtClean="0"/>
              <a:t>Index tree height</a:t>
            </a:r>
          </a:p>
          <a:p>
            <a:pPr lvl="1"/>
            <a:r>
              <a:rPr lang="en-US" dirty="0" smtClean="0"/>
              <a:t>Index ranges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32546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Evaluate a 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7" y="583970"/>
            <a:ext cx="6128294" cy="41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02194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Technique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SELECTion</a:t>
            </a:r>
            <a:r>
              <a:rPr lang="en-US" dirty="0" smtClean="0"/>
              <a:t> Pushing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Consider two relations</a:t>
            </a:r>
          </a:p>
          <a:p>
            <a:pPr lvl="1"/>
            <a:r>
              <a:rPr lang="en-US" dirty="0" err="1" smtClean="0"/>
              <a:t>StarsIn</a:t>
            </a:r>
            <a:r>
              <a:rPr lang="en-US" dirty="0" smtClean="0"/>
              <a:t>(title, year, </a:t>
            </a:r>
            <a:r>
              <a:rPr lang="en-US" dirty="0" err="1" smtClean="0"/>
              <a:t>star_name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Movies(title, year, length, genre, </a:t>
            </a:r>
            <a:r>
              <a:rPr lang="en-US" dirty="0" err="1" smtClean="0"/>
              <a:t>studio_name</a:t>
            </a:r>
            <a:r>
              <a:rPr lang="en-US" dirty="0" smtClean="0"/>
              <a:t>, </a:t>
            </a:r>
            <a:r>
              <a:rPr lang="en-US" dirty="0" err="1" smtClean="0"/>
              <a:t>producer_no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everyone who starred in a comedy movie in 1996</a:t>
            </a:r>
          </a:p>
          <a:p>
            <a:pPr lvl="1"/>
            <a:r>
              <a:rPr lang="en-US" dirty="0" smtClean="0"/>
              <a:t>Query 1: </a:t>
            </a:r>
          </a:p>
          <a:p>
            <a:pPr marL="688975" lvl="2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star_name</a:t>
            </a:r>
            <a:r>
              <a:rPr lang="en-US" dirty="0" smtClean="0"/>
              <a:t>,  FROM </a:t>
            </a:r>
            <a:r>
              <a:rPr lang="en-US" dirty="0" err="1" smtClean="0"/>
              <a:t>StarsIn</a:t>
            </a:r>
            <a:r>
              <a:rPr lang="en-US" dirty="0" smtClean="0"/>
              <a:t> JOIN Movies ON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StarsIn.title</a:t>
            </a:r>
            <a:r>
              <a:rPr lang="en-US" dirty="0" smtClean="0"/>
              <a:t>=</a:t>
            </a:r>
            <a:r>
              <a:rPr lang="en-US" dirty="0" err="1" smtClean="0"/>
              <a:t>Movies.title</a:t>
            </a:r>
            <a:r>
              <a:rPr lang="en-US" dirty="0" smtClean="0"/>
              <a:t> AND </a:t>
            </a:r>
            <a:r>
              <a:rPr lang="en-US" dirty="0" err="1" smtClean="0"/>
              <a:t>StarsIn.year</a:t>
            </a:r>
            <a:r>
              <a:rPr lang="en-US" dirty="0" smtClean="0"/>
              <a:t>=</a:t>
            </a:r>
            <a:r>
              <a:rPr lang="en-US" dirty="0" err="1" smtClean="0"/>
              <a:t>Movies.year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WHERE </a:t>
            </a:r>
            <a:r>
              <a:rPr lang="en-US" dirty="0" err="1" smtClean="0"/>
              <a:t>StarsIn.year</a:t>
            </a:r>
            <a:r>
              <a:rPr lang="en-US" dirty="0" smtClean="0"/>
              <a:t>=1996 and </a:t>
            </a:r>
            <a:r>
              <a:rPr lang="en-US" dirty="0" err="1" smtClean="0"/>
              <a:t>Movies.genre</a:t>
            </a:r>
            <a:r>
              <a:rPr lang="en-US" dirty="0" smtClean="0"/>
              <a:t>=‘Comedy’</a:t>
            </a:r>
          </a:p>
          <a:p>
            <a:pPr marL="639762" lvl="1" indent="-285750"/>
            <a:r>
              <a:rPr lang="en-US" dirty="0" smtClean="0"/>
              <a:t>Query 2:</a:t>
            </a:r>
          </a:p>
          <a:p>
            <a:pPr marL="688975" lvl="2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star_name</a:t>
            </a:r>
            <a:r>
              <a:rPr lang="en-US" dirty="0" smtClean="0"/>
              <a:t> FROM</a:t>
            </a:r>
            <a:br>
              <a:rPr lang="en-US" dirty="0" smtClean="0"/>
            </a:br>
            <a:r>
              <a:rPr lang="en-US" dirty="0" smtClean="0"/>
              <a:t>	(SELECT </a:t>
            </a:r>
            <a:r>
              <a:rPr lang="en-US" dirty="0" err="1" smtClean="0"/>
              <a:t>star_name</a:t>
            </a:r>
            <a:r>
              <a:rPr lang="en-US" dirty="0" smtClean="0"/>
              <a:t>, title, year FROM </a:t>
            </a:r>
            <a:r>
              <a:rPr lang="en-US" dirty="0" err="1" smtClean="0"/>
              <a:t>StarsIn</a:t>
            </a:r>
            <a:r>
              <a:rPr lang="en-US" dirty="0" smtClean="0"/>
              <a:t> WHERE year=1996 as a) JOIN</a:t>
            </a:r>
          </a:p>
          <a:p>
            <a:pPr marL="688975" lvl="2" indent="0">
              <a:buNone/>
            </a:pPr>
            <a:r>
              <a:rPr lang="en-US" dirty="0"/>
              <a:t>	</a:t>
            </a:r>
            <a:r>
              <a:rPr lang="en-US" dirty="0" smtClean="0"/>
              <a:t>(SELECT title, year, genre FROM Movies WHERE year=1996 AND genre=‘Comedy’)</a:t>
            </a:r>
            <a:br>
              <a:rPr lang="en-US" dirty="0" smtClean="0"/>
            </a:br>
            <a:r>
              <a:rPr lang="en-US" dirty="0" smtClean="0"/>
              <a:t>	ON </a:t>
            </a:r>
            <a:r>
              <a:rPr lang="en-US" dirty="0" err="1" smtClean="0"/>
              <a:t>a.year</a:t>
            </a:r>
            <a:r>
              <a:rPr lang="en-US" dirty="0" smtClean="0"/>
              <a:t>=</a:t>
            </a:r>
            <a:r>
              <a:rPr lang="en-US" dirty="0" err="1" smtClean="0"/>
              <a:t>b.year</a:t>
            </a:r>
            <a:r>
              <a:rPr lang="en-US" dirty="0" smtClean="0"/>
              <a:t> and </a:t>
            </a:r>
            <a:r>
              <a:rPr lang="en-US" dirty="0" err="1" smtClean="0"/>
              <a:t>a.title</a:t>
            </a:r>
            <a:r>
              <a:rPr lang="en-US" dirty="0" smtClean="0"/>
              <a:t>=</a:t>
            </a:r>
            <a:r>
              <a:rPr lang="en-US" dirty="0" err="1" smtClean="0"/>
              <a:t>b.title</a:t>
            </a:r>
            <a:endParaRPr lang="en-US" dirty="0" smtClean="0"/>
          </a:p>
          <a:p>
            <a:pPr marL="974725" lvl="2" indent="-28575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4551" y="247506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These queries are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2000" dirty="0" smtClean="0">
                <a:latin typeface="+mn-lt"/>
              </a:rPr>
              <a:t>equivalent, but (2)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is much more efficient.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9051776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Technique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SELECTion</a:t>
            </a:r>
            <a:r>
              <a:rPr lang="en-US" dirty="0" smtClean="0"/>
              <a:t> Pushing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Consider two relations</a:t>
            </a:r>
          </a:p>
          <a:p>
            <a:pPr lvl="1"/>
            <a:r>
              <a:rPr lang="en-US" dirty="0" err="1" smtClean="0"/>
              <a:t>StarsIn</a:t>
            </a:r>
            <a:r>
              <a:rPr lang="en-US" dirty="0" smtClean="0"/>
              <a:t>(title, year, </a:t>
            </a:r>
            <a:r>
              <a:rPr lang="en-US" dirty="0" err="1" smtClean="0"/>
              <a:t>star_name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Movies(title, year, length, genre, </a:t>
            </a:r>
            <a:r>
              <a:rPr lang="en-US" dirty="0" err="1" smtClean="0"/>
              <a:t>studio_name</a:t>
            </a:r>
            <a:r>
              <a:rPr lang="en-US" dirty="0" smtClean="0"/>
              <a:t>, </a:t>
            </a:r>
            <a:r>
              <a:rPr lang="en-US" dirty="0" err="1" smtClean="0"/>
              <a:t>producer_no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everyone who starred in a comedy movie in 1996</a:t>
            </a:r>
          </a:p>
          <a:p>
            <a:pPr lvl="1"/>
            <a:r>
              <a:rPr lang="en-US" dirty="0" smtClean="0"/>
              <a:t>Query 1: </a:t>
            </a:r>
          </a:p>
          <a:p>
            <a:pPr marL="688975" lvl="2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star_name</a:t>
            </a:r>
            <a:r>
              <a:rPr lang="en-US" dirty="0" smtClean="0"/>
              <a:t>,  FROM </a:t>
            </a:r>
            <a:r>
              <a:rPr lang="en-US" dirty="0" err="1" smtClean="0"/>
              <a:t>StarsIn</a:t>
            </a:r>
            <a:r>
              <a:rPr lang="en-US" dirty="0" smtClean="0"/>
              <a:t> JOIN Movies ON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StarsIn.title</a:t>
            </a:r>
            <a:r>
              <a:rPr lang="en-US" dirty="0" smtClean="0"/>
              <a:t>=</a:t>
            </a:r>
            <a:r>
              <a:rPr lang="en-US" dirty="0" err="1" smtClean="0"/>
              <a:t>Movies.title</a:t>
            </a:r>
            <a:r>
              <a:rPr lang="en-US" dirty="0" smtClean="0"/>
              <a:t> AND </a:t>
            </a:r>
            <a:r>
              <a:rPr lang="en-US" dirty="0" err="1" smtClean="0"/>
              <a:t>StarsIn.year</a:t>
            </a:r>
            <a:r>
              <a:rPr lang="en-US" dirty="0" smtClean="0"/>
              <a:t>=</a:t>
            </a:r>
            <a:r>
              <a:rPr lang="en-US" dirty="0" err="1" smtClean="0"/>
              <a:t>Movies.year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WHERE </a:t>
            </a:r>
            <a:r>
              <a:rPr lang="en-US" dirty="0" err="1" smtClean="0"/>
              <a:t>StarsIn.year</a:t>
            </a:r>
            <a:r>
              <a:rPr lang="en-US" dirty="0" smtClean="0"/>
              <a:t>=1996 and </a:t>
            </a:r>
            <a:r>
              <a:rPr lang="en-US" dirty="0" err="1" smtClean="0"/>
              <a:t>Movies.genre</a:t>
            </a:r>
            <a:r>
              <a:rPr lang="en-US" dirty="0" smtClean="0"/>
              <a:t>=‘Comedy’</a:t>
            </a:r>
          </a:p>
          <a:p>
            <a:pPr marL="639762" lvl="1" indent="-285750"/>
            <a:r>
              <a:rPr lang="en-US" dirty="0" smtClean="0"/>
              <a:t>Query 2:</a:t>
            </a:r>
          </a:p>
          <a:p>
            <a:pPr marL="688975" lvl="2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star_name</a:t>
            </a:r>
            <a:r>
              <a:rPr lang="en-US" dirty="0" smtClean="0"/>
              <a:t> FROM</a:t>
            </a:r>
            <a:br>
              <a:rPr lang="en-US" dirty="0" smtClean="0"/>
            </a:br>
            <a:r>
              <a:rPr lang="en-US" dirty="0" smtClean="0"/>
              <a:t>	(SELECT </a:t>
            </a:r>
            <a:r>
              <a:rPr lang="en-US" dirty="0" err="1" smtClean="0"/>
              <a:t>star_name</a:t>
            </a:r>
            <a:r>
              <a:rPr lang="en-US" dirty="0" smtClean="0"/>
              <a:t>, title, year FROM </a:t>
            </a:r>
            <a:r>
              <a:rPr lang="en-US" dirty="0" err="1" smtClean="0"/>
              <a:t>StarsIn</a:t>
            </a:r>
            <a:r>
              <a:rPr lang="en-US" dirty="0" smtClean="0"/>
              <a:t> WHERE year=1996 as a) JOIN</a:t>
            </a:r>
          </a:p>
          <a:p>
            <a:pPr marL="688975" lvl="2" indent="0">
              <a:buNone/>
            </a:pPr>
            <a:r>
              <a:rPr lang="en-US" dirty="0"/>
              <a:t>	</a:t>
            </a:r>
            <a:r>
              <a:rPr lang="en-US" dirty="0" smtClean="0"/>
              <a:t>(SELECT title, year, genre FROM Movies WHERE year=1996 AND genre=‘Comedy’)</a:t>
            </a:r>
            <a:br>
              <a:rPr lang="en-US" dirty="0" smtClean="0"/>
            </a:br>
            <a:r>
              <a:rPr lang="en-US" dirty="0" smtClean="0"/>
              <a:t>	ON </a:t>
            </a:r>
            <a:r>
              <a:rPr lang="en-US" dirty="0" err="1" smtClean="0"/>
              <a:t>a.year</a:t>
            </a:r>
            <a:r>
              <a:rPr lang="en-US" dirty="0" smtClean="0"/>
              <a:t>=</a:t>
            </a:r>
            <a:r>
              <a:rPr lang="en-US" dirty="0" err="1" smtClean="0"/>
              <a:t>b.year</a:t>
            </a:r>
            <a:r>
              <a:rPr lang="en-US" dirty="0" smtClean="0"/>
              <a:t> and </a:t>
            </a:r>
            <a:r>
              <a:rPr lang="en-US" dirty="0" err="1" smtClean="0"/>
              <a:t>a.title</a:t>
            </a:r>
            <a:r>
              <a:rPr lang="en-US" dirty="0" smtClean="0"/>
              <a:t>=</a:t>
            </a:r>
            <a:r>
              <a:rPr lang="en-US" dirty="0" err="1" smtClean="0"/>
              <a:t>b.title</a:t>
            </a:r>
            <a:endParaRPr lang="en-US" dirty="0" smtClean="0"/>
          </a:p>
          <a:p>
            <a:pPr marL="974725" lvl="2" indent="-28575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4551" y="247506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These queries are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2000" dirty="0" smtClean="0">
                <a:latin typeface="+mn-lt"/>
              </a:rPr>
              <a:t>equivalent, but (2)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is much more efficient.</a:t>
            </a:r>
            <a:endParaRPr lang="en-US" sz="2000" dirty="0" smtClean="0"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2635" y="583970"/>
            <a:ext cx="8566483" cy="3999605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SELECT on a JOIN of table R and table S compares O(#(R)*#(S)) tuples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Have to load relevant blocks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Compare the tuples to compute the JOIN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Scan the JOIN to apply the SELECT</a:t>
            </a:r>
            <a:endParaRPr lang="en-US" sz="1800" dirty="0" smtClean="0">
              <a:solidFill>
                <a:schemeClr val="tx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Pushing the SELECT(s) through the JOINs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May vastly reduce the size of the table to JOIN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Only JOIN tuples that could be selected in the WHERE clause.</a:t>
            </a:r>
            <a:br>
              <a:rPr lang="en-US" sz="1800" dirty="0" smtClean="0">
                <a:solidFill>
                  <a:schemeClr val="tx2"/>
                </a:solidFill>
                <a:latin typeface="+mn-lt"/>
              </a:rPr>
            </a:br>
            <a:endParaRPr lang="en-US" sz="1800" dirty="0" smtClean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You can also push project through JOIN, but this reduces the size of the data, not the number of tuples examined.</a:t>
            </a:r>
          </a:p>
        </p:txBody>
      </p:sp>
    </p:spTree>
    <p:extLst>
      <p:ext uri="{BB962C8B-B14F-4D97-AF65-F5344CB8AC3E}">
        <p14:creationId xmlns:p14="http://schemas.microsoft.com/office/powerpoint/2010/main" val="158938981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This is just a quick, random overview.</a:t>
            </a:r>
          </a:p>
          <a:p>
            <a:r>
              <a:rPr lang="en-US" dirty="0" smtClean="0"/>
              <a:t>We will spend one more lecture on this topic.</a:t>
            </a:r>
          </a:p>
          <a:p>
            <a:r>
              <a:rPr lang="en-US" dirty="0" smtClean="0"/>
              <a:t>Bus again, this is a huge area with a tremendous about of work and innovation.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975376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br>
              <a:rPr lang="en-US" dirty="0" smtClean="0"/>
            </a:br>
            <a:r>
              <a:rPr lang="en-US" dirty="0" smtClean="0"/>
              <a:t>Digression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48110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happening?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5902" y="736370"/>
            <a:ext cx="1100551" cy="609600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“Client”</a:t>
            </a:r>
            <a:br>
              <a:rPr lang="en-US" sz="1400" smtClean="0">
                <a:solidFill>
                  <a:schemeClr val="tx2"/>
                </a:solidFill>
                <a:latin typeface="+mn-lt"/>
              </a:rPr>
            </a:br>
            <a:r>
              <a:rPr lang="en-US" sz="1400" smtClean="0">
                <a:solidFill>
                  <a:schemeClr val="tx2"/>
                </a:solidFill>
                <a:latin typeface="+mn-lt"/>
              </a:rPr>
              <a:t>App 1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25902" y="1611998"/>
            <a:ext cx="1100551" cy="609600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“Client”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App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5902" y="2487626"/>
            <a:ext cx="1100551" cy="609600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“Client”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App </a:t>
            </a:r>
            <a:r>
              <a:rPr lang="mr-IN" sz="14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2" y="3363255"/>
            <a:ext cx="1003159" cy="100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65877" y="1611998"/>
            <a:ext cx="2461189" cy="164205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Database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Management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System</a:t>
            </a:r>
            <a:endParaRPr lang="en-US" sz="2000" dirty="0">
              <a:solidFill>
                <a:schemeClr val="tx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(Instance)</a:t>
            </a:r>
          </a:p>
        </p:txBody>
      </p:sp>
      <p:cxnSp>
        <p:nvCxnSpPr>
          <p:cNvPr id="10" name="Straight Arrow Connector 9"/>
          <p:cNvCxnSpPr>
            <a:stCxn id="4" idx="3"/>
          </p:cNvCxnSpPr>
          <p:nvPr/>
        </p:nvCxnSpPr>
        <p:spPr>
          <a:xfrm>
            <a:off x="1526453" y="1041170"/>
            <a:ext cx="3039424" cy="1240557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1526453" y="1916798"/>
            <a:ext cx="3039424" cy="373475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</p:cNvCxnSpPr>
          <p:nvPr/>
        </p:nvCxnSpPr>
        <p:spPr>
          <a:xfrm flipV="1">
            <a:off x="1526453" y="2281727"/>
            <a:ext cx="3039424" cy="510699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1429061" y="2290273"/>
            <a:ext cx="3136816" cy="1574562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1765" y="100239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7030A0"/>
                </a:solidFill>
                <a:latin typeface="+mn-lt"/>
              </a:rPr>
              <a:t>Connection</a:t>
            </a:r>
            <a:endParaRPr lang="en-US" sz="2000" dirty="0" err="1" smtClean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71" y="1464489"/>
            <a:ext cx="2063326" cy="20462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2528" y="320122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DML Statement</a:t>
            </a:r>
            <a:endParaRPr lang="en-US" sz="2000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4421" y="142082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00B050"/>
                </a:solidFill>
                <a:latin typeface="+mn-lt"/>
              </a:rPr>
              <a:t>DDL Statement</a:t>
            </a:r>
            <a:endParaRPr lang="en-US" sz="2000" dirty="0" err="1" smtClean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3060" y="38755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A </a:t>
            </a:r>
            <a:r>
              <a:rPr lang="en-US" sz="2000" i="1" dirty="0" smtClean="0">
                <a:solidFill>
                  <a:srgbClr val="FF0000"/>
                </a:solidFill>
                <a:latin typeface="+mn-lt"/>
              </a:rPr>
              <a:t>Data Manipulation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Statement</a:t>
            </a:r>
            <a:br>
              <a:rPr lang="en-US" sz="2000" dirty="0" smtClean="0">
                <a:solidFill>
                  <a:srgbClr val="FF0000"/>
                </a:solidFill>
                <a:latin typeface="+mn-lt"/>
              </a:rPr>
            </a:b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Creates, Retrieves, Updates or Deletes Data.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03886" y="3359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A </a:t>
            </a:r>
            <a:r>
              <a:rPr lang="en-US" sz="2000" i="1" dirty="0" smtClean="0">
                <a:solidFill>
                  <a:srgbClr val="00B050"/>
                </a:solidFill>
                <a:latin typeface="+mn-lt"/>
              </a:rPr>
              <a:t>Data Definition 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Statement</a:t>
            </a:r>
            <a:br>
              <a:rPr lang="en-US" sz="2000" dirty="0" smtClean="0">
                <a:solidFill>
                  <a:srgbClr val="00B050"/>
                </a:solidFill>
                <a:latin typeface="+mn-lt"/>
              </a:rPr>
            </a:b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Defines or “Creates” </a:t>
            </a:r>
            <a:r>
              <a:rPr lang="en-US" sz="2000" smtClean="0">
                <a:solidFill>
                  <a:srgbClr val="00B050"/>
                </a:solidFill>
                <a:latin typeface="+mn-lt"/>
              </a:rPr>
              <a:t>a definition/type of data,</a:t>
            </a:r>
            <a:br>
              <a:rPr lang="en-US" sz="2000" smtClean="0">
                <a:solidFill>
                  <a:srgbClr val="00B050"/>
                </a:solidFill>
                <a:latin typeface="+mn-lt"/>
              </a:rPr>
            </a:br>
            <a:r>
              <a:rPr lang="en-US" sz="2000" smtClean="0">
                <a:solidFill>
                  <a:srgbClr val="00B050"/>
                </a:solidFill>
                <a:latin typeface="+mn-lt"/>
              </a:rPr>
              <a:t>which is needed for DML.</a:t>
            </a:r>
            <a:endParaRPr lang="en-US" sz="2000" dirty="0" smtClean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3651829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8773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Databases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0" y="707766"/>
            <a:ext cx="7679342" cy="40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93819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0" y="583970"/>
            <a:ext cx="7121794" cy="41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03738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19" y="184954"/>
            <a:ext cx="8239126" cy="553998"/>
          </a:xfrm>
        </p:spPr>
        <p:txBody>
          <a:bodyPr/>
          <a:lstStyle/>
          <a:p>
            <a:r>
              <a:rPr lang="en-US" sz="2000" dirty="0" smtClean="0"/>
              <a:t>Sample</a:t>
            </a:r>
            <a:br>
              <a:rPr lang="en-US" sz="2000" dirty="0" smtClean="0"/>
            </a:br>
            <a:r>
              <a:rPr lang="en-US" sz="2000" dirty="0" smtClean="0"/>
              <a:t>Application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11" y="196172"/>
            <a:ext cx="7704489" cy="45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97120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9" y="390071"/>
            <a:ext cx="6538824" cy="2918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681" y="2983833"/>
            <a:ext cx="8267140" cy="15466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 dirty="0" smtClean="0"/>
              <a:t>Indexes are created 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Simple keys = e.g. a single column.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Composite keys = a set of columns, e.g. (</a:t>
            </a:r>
            <a:r>
              <a:rPr lang="en-US" sz="1200" dirty="0" err="1" smtClean="0"/>
              <a:t>last_name</a:t>
            </a:r>
            <a:r>
              <a:rPr lang="en-US" sz="1200" dirty="0" smtClean="0"/>
              <a:t>, </a:t>
            </a:r>
            <a:r>
              <a:rPr lang="en-US" sz="1200" dirty="0" err="1" smtClean="0"/>
              <a:t>first_name</a:t>
            </a:r>
            <a:r>
              <a:rPr lang="en-US" sz="1200" dirty="0" smtClean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 dirty="0" smtClean="0"/>
              <a:t>Most common index implementations are: </a:t>
            </a:r>
            <a:r>
              <a:rPr lang="en-US" sz="1400" i="1" dirty="0" smtClean="0"/>
              <a:t>Hash, B+ Tree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 dirty="0" smtClean="0"/>
              <a:t>An</a:t>
            </a:r>
            <a:r>
              <a:rPr lang="en-US" sz="1400" i="1" dirty="0" smtClean="0"/>
              <a:t> entry </a:t>
            </a:r>
            <a:r>
              <a:rPr lang="en-US" sz="1400" dirty="0" smtClean="0"/>
              <a:t>in an index if of the form </a:t>
            </a:r>
            <a:r>
              <a:rPr lang="mr-IN" sz="1400" dirty="0" smtClean="0"/>
              <a:t>–</a:t>
            </a:r>
            <a:r>
              <a:rPr lang="en-US" sz="1400" dirty="0" smtClean="0"/>
              <a:t> (k, v):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k is the key value.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v</a:t>
            </a:r>
            <a:r>
              <a:rPr lang="en-US" sz="1200" dirty="0" smtClean="0"/>
              <a:t> is one of: 1) </a:t>
            </a:r>
            <a:r>
              <a:rPr lang="en-US" sz="1200" dirty="0"/>
              <a:t>t</a:t>
            </a:r>
            <a:r>
              <a:rPr lang="en-US" sz="1200" dirty="0" smtClean="0"/>
              <a:t>he data itself (tuple), 2) the address in data address space of tuple, 3) a list of addresses</a:t>
            </a:r>
            <a:endParaRPr lang="en-US" sz="12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 dirty="0" smtClean="0"/>
              <a:t>Index </a:t>
            </a:r>
            <a:r>
              <a:rPr lang="en-US" sz="1400" dirty="0" smtClean="0"/>
              <a:t>can be </a:t>
            </a:r>
            <a:r>
              <a:rPr lang="en-US" sz="1400" i="1" dirty="0" smtClean="0"/>
              <a:t>unique/non-unique</a:t>
            </a:r>
            <a:r>
              <a:rPr lang="en-US" sz="1400" dirty="0" smtClean="0"/>
              <a:t>, </a:t>
            </a:r>
            <a:r>
              <a:rPr lang="en-US" sz="1400" i="1" dirty="0" smtClean="0"/>
              <a:t>dense/sparse, clustered/</a:t>
            </a:r>
            <a:r>
              <a:rPr lang="en-US" sz="1400" i="1" dirty="0" err="1" smtClean="0"/>
              <a:t>unclustered</a:t>
            </a:r>
            <a:r>
              <a:rPr lang="en-US" sz="1400" i="1" dirty="0" smtClean="0"/>
              <a:t>,</a:t>
            </a:r>
            <a:r>
              <a:rPr lang="en-US" sz="1400" dirty="0" smtClean="0"/>
              <a:t>  </a:t>
            </a:r>
            <a:r>
              <a:rPr lang="en-US" sz="1400" i="1" dirty="0" smtClean="0"/>
              <a:t>ordered/hashed.</a:t>
            </a:r>
            <a:endParaRPr lang="en-US" sz="1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7" y="810659"/>
            <a:ext cx="1877717" cy="1413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223" y="1855202"/>
            <a:ext cx="1877717" cy="3843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21966" y="2003304"/>
            <a:ext cx="258266" cy="45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2681" y="239419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50" smtClean="0">
                <a:solidFill>
                  <a:srgbClr val="FF0000"/>
                </a:solidFill>
                <a:latin typeface="+mn-lt"/>
              </a:rPr>
              <a:t>Column values or set of column values.</a:t>
            </a:r>
            <a:endParaRPr lang="en-US" sz="1050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6003" y="3792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Block will map to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In memory block in </a:t>
            </a:r>
            <a:r>
              <a:rPr lang="en-US" sz="1600" dirty="0" smtClean="0">
                <a:latin typeface="+mn-lt"/>
              </a:rPr>
              <a:t>frame or</a:t>
            </a:r>
            <a:endParaRPr lang="en-US" sz="1600" dirty="0" smtClean="0"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Address in Data Address Space.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2784" y="27920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Garcia-Molina et al.</a:t>
            </a:r>
            <a:endParaRPr lang="en-US" sz="12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2387805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Index </a:t>
            </a:r>
            <a:r>
              <a:rPr lang="mr-IN" dirty="0" smtClean="0"/>
              <a:t>–</a:t>
            </a:r>
            <a:r>
              <a:rPr lang="en-US" dirty="0" smtClean="0"/>
              <a:t> Basic Data Structure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2" y="776896"/>
            <a:ext cx="7249060" cy="37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15190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Hash Index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sz="half" idx="1"/>
          </p:nvPr>
        </p:nvSpPr>
        <p:spPr>
          <a:xfrm>
            <a:off x="5235658" y="309009"/>
            <a:ext cx="3407873" cy="3092998"/>
          </a:xfrm>
        </p:spPr>
        <p:txBody>
          <a:bodyPr/>
          <a:lstStyle/>
          <a:p>
            <a:r>
              <a:rPr lang="en-US" dirty="0" smtClean="0"/>
              <a:t>Index blocks are disk blocks,</a:t>
            </a:r>
            <a:br>
              <a:rPr lang="en-US" dirty="0" smtClean="0"/>
            </a:br>
            <a:r>
              <a:rPr lang="en-US" dirty="0" smtClean="0"/>
              <a:t>just like data blocks.</a:t>
            </a:r>
          </a:p>
          <a:p>
            <a:r>
              <a:rPr lang="en-US" dirty="0" smtClean="0"/>
              <a:t>The format is</a:t>
            </a:r>
          </a:p>
          <a:p>
            <a:pPr lvl="1"/>
            <a:r>
              <a:rPr lang="en-US" dirty="0" smtClean="0"/>
              <a:t>Key value</a:t>
            </a:r>
          </a:p>
          <a:p>
            <a:pPr lvl="1"/>
            <a:r>
              <a:rPr lang="en-US" dirty="0" smtClean="0"/>
              <a:t>Data value</a:t>
            </a:r>
          </a:p>
          <a:p>
            <a:r>
              <a:rPr lang="en-US" dirty="0" smtClean="0"/>
              <a:t>The data value may be</a:t>
            </a:r>
          </a:p>
          <a:p>
            <a:pPr lvl="1"/>
            <a:r>
              <a:rPr lang="en-US" dirty="0" smtClean="0"/>
              <a:t>The actual record, or</a:t>
            </a:r>
          </a:p>
          <a:p>
            <a:pPr lvl="1"/>
            <a:r>
              <a:rPr lang="en-US" dirty="0" smtClean="0"/>
              <a:t>The logical address for the</a:t>
            </a:r>
            <a:br>
              <a:rPr lang="en-US" dirty="0" smtClean="0"/>
            </a:br>
            <a:r>
              <a:rPr lang="en-US" dirty="0" smtClean="0"/>
              <a:t>data block and record ID holding the tuple.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850" y="2468192"/>
            <a:ext cx="1196498" cy="646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850" y="843830"/>
            <a:ext cx="1196498" cy="646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850" y="1656011"/>
            <a:ext cx="1196498" cy="6461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850" y="3280373"/>
            <a:ext cx="1196498" cy="646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850" y="4092552"/>
            <a:ext cx="1196498" cy="6461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078" y="3684200"/>
            <a:ext cx="1196498" cy="64610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231876" y="2468033"/>
            <a:ext cx="1306286" cy="646268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050" smtClean="0">
                <a:solidFill>
                  <a:schemeClr val="tx2"/>
                </a:solidFill>
                <a:latin typeface="+mn-lt"/>
              </a:rPr>
              <a:t>H(x) = x MOD 5</a:t>
            </a:r>
            <a:endParaRPr lang="en-US" sz="105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6188" y="265710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Key = X</a:t>
            </a:r>
            <a:endParaRPr lang="en-US" sz="1200" dirty="0" err="1" smtClean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14247" y="843830"/>
            <a:ext cx="627095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50" smtClean="0">
                <a:latin typeface="+mn-lt"/>
              </a:rPr>
              <a:t>Block 0</a:t>
            </a:r>
            <a:endParaRPr lang="en-US" sz="1050" dirty="0" err="1" smtClean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4247" y="1651347"/>
            <a:ext cx="606256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50" dirty="0" smtClean="0">
                <a:latin typeface="+mn-lt"/>
              </a:rPr>
              <a:t>Block 1</a:t>
            </a:r>
            <a:endParaRPr lang="en-US" sz="1050" dirty="0" smtClean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14247" y="2451939"/>
            <a:ext cx="606256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50" dirty="0" smtClean="0">
                <a:latin typeface="+mn-lt"/>
              </a:rPr>
              <a:t>Block 2</a:t>
            </a:r>
            <a:endParaRPr lang="en-US" sz="1050" dirty="0" smtClean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14247" y="3235567"/>
            <a:ext cx="606256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50" dirty="0" smtClean="0">
                <a:latin typeface="+mn-lt"/>
              </a:rPr>
              <a:t>Block 3</a:t>
            </a:r>
            <a:endParaRPr lang="en-US" sz="1050" dirty="0" smtClean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4247" y="4092552"/>
            <a:ext cx="606256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50" dirty="0" smtClean="0">
                <a:latin typeface="+mn-lt"/>
              </a:rPr>
              <a:t>Block 4</a:t>
            </a:r>
            <a:endParaRPr lang="en-US" sz="1050" dirty="0" smtClean="0">
              <a:latin typeface="+mn-lt"/>
            </a:endParaRPr>
          </a:p>
        </p:txBody>
      </p:sp>
      <p:cxnSp>
        <p:nvCxnSpPr>
          <p:cNvPr id="22" name="Straight Arrow Connector 21"/>
          <p:cNvCxnSpPr>
            <a:endCxn id="14" idx="1"/>
          </p:cNvCxnSpPr>
          <p:nvPr/>
        </p:nvCxnSpPr>
        <p:spPr>
          <a:xfrm>
            <a:off x="776835" y="2791167"/>
            <a:ext cx="455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3"/>
            <a:endCxn id="8" idx="1"/>
          </p:cNvCxnSpPr>
          <p:nvPr/>
        </p:nvCxnSpPr>
        <p:spPr>
          <a:xfrm flipV="1">
            <a:off x="2538162" y="1166885"/>
            <a:ext cx="1105688" cy="1624282"/>
          </a:xfrm>
          <a:prstGeom prst="bentConnector3">
            <a:avLst>
              <a:gd name="adj1" fmla="val 27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9" idx="1"/>
          </p:cNvCxnSpPr>
          <p:nvPr/>
        </p:nvCxnSpPr>
        <p:spPr>
          <a:xfrm>
            <a:off x="2840169" y="1979065"/>
            <a:ext cx="8036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7" idx="1"/>
          </p:cNvCxnSpPr>
          <p:nvPr/>
        </p:nvCxnSpPr>
        <p:spPr>
          <a:xfrm>
            <a:off x="2824120" y="2791167"/>
            <a:ext cx="819730" cy="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4" idx="3"/>
            <a:endCxn id="12" idx="1"/>
          </p:cNvCxnSpPr>
          <p:nvPr/>
        </p:nvCxnSpPr>
        <p:spPr>
          <a:xfrm>
            <a:off x="2538162" y="2791167"/>
            <a:ext cx="1105688" cy="1624440"/>
          </a:xfrm>
          <a:prstGeom prst="bentConnector3">
            <a:avLst>
              <a:gd name="adj1" fmla="val 280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60078" y="4367644"/>
            <a:ext cx="1279517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50" dirty="0" smtClean="0">
                <a:latin typeface="+mn-lt"/>
              </a:rPr>
              <a:t>Block 2 -- Overflow</a:t>
            </a:r>
            <a:endParaRPr lang="en-US" sz="1050" dirty="0" smtClean="0">
              <a:latin typeface="+mn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545467" y="3032579"/>
            <a:ext cx="1114611" cy="77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217530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8" y="196172"/>
            <a:ext cx="5374866" cy="3123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27338" y="3431425"/>
            <a:ext cx="8623496" cy="11680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Based on concept of a </a:t>
            </a:r>
            <a:r>
              <a:rPr lang="en-US" i="1" dirty="0" smtClean="0"/>
              <a:t>binary search tree</a:t>
            </a:r>
            <a:r>
              <a:rPr lang="en-US" dirty="0" smtClean="0"/>
              <a:t>, but with two core modifications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 smtClean="0"/>
              <a:t>Unit of transfer to/from memory is a </a:t>
            </a:r>
            <a:r>
              <a:rPr lang="en-US" i="1" dirty="0" smtClean="0"/>
              <a:t>block</a:t>
            </a:r>
            <a:r>
              <a:rPr lang="en-US" dirty="0" smtClean="0"/>
              <a:t>, which will hold many (</a:t>
            </a:r>
            <a:r>
              <a:rPr lang="en-US" dirty="0" err="1" smtClean="0"/>
              <a:t>key,record</a:t>
            </a:r>
            <a:r>
              <a:rPr lang="en-US" dirty="0" smtClean="0"/>
              <a:t>) maps.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 smtClean="0"/>
              <a:t>Accessing records in order (WRT to index) is common </a:t>
            </a:r>
            <a:r>
              <a:rPr lang="en-US" dirty="0" smtClean="0">
                <a:sym typeface="Wingdings"/>
              </a:rPr>
              <a:t> clustering is common</a:t>
            </a:r>
            <a:r>
              <a:rPr lang="en-US" dirty="0" smtClean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The node format is always (m keys, m+1 pointers)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49" y="1663951"/>
            <a:ext cx="2707574" cy="1773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65" y="81266"/>
            <a:ext cx="3010385" cy="1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16731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Comparisons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B-Tree supports</a:t>
            </a:r>
          </a:p>
          <a:p>
            <a:pPr lvl="1"/>
            <a:r>
              <a:rPr lang="en-US" dirty="0" smtClean="0"/>
              <a:t>WHERE operators =, &gt;, &gt;=, &lt;, &lt;=, BETWEEN and LIKE (for operands).</a:t>
            </a:r>
          </a:p>
          <a:p>
            <a:pPr lvl="1"/>
            <a:r>
              <a:rPr lang="en-US" dirty="0" smtClean="0"/>
              <a:t>MIN(), MAX()</a:t>
            </a:r>
          </a:p>
          <a:p>
            <a:pPr lvl="1"/>
            <a:r>
              <a:rPr lang="en-US" dirty="0" smtClean="0"/>
              <a:t>ORDER BY</a:t>
            </a:r>
          </a:p>
          <a:p>
            <a:pPr lvl="1"/>
            <a:r>
              <a:rPr lang="en-US" dirty="0" smtClean="0"/>
              <a:t>WHERE clauses with partial keys and AND. A key on (c1, c2, c2) is actually a set of indexes of the form (c1), (c1,c2) and (c1,c2,c3).</a:t>
            </a:r>
          </a:p>
          <a:p>
            <a:pPr lvl="1"/>
            <a:r>
              <a:rPr lang="en-US" dirty="0" smtClean="0"/>
              <a:t>Estimates of the number of records in a range (for query optimization).</a:t>
            </a:r>
          </a:p>
          <a:p>
            <a:r>
              <a:rPr lang="en-US" dirty="0" smtClean="0"/>
              <a:t>Hash Index</a:t>
            </a:r>
          </a:p>
          <a:p>
            <a:pPr lvl="1"/>
            <a:r>
              <a:rPr lang="en-US" dirty="0" smtClean="0"/>
              <a:t>Extremely fast for the (key, value) data model.</a:t>
            </a:r>
          </a:p>
          <a:p>
            <a:pPr lvl="1"/>
            <a:r>
              <a:rPr lang="en-US" dirty="0" smtClean="0"/>
              <a:t>Only for operators =, NOT =</a:t>
            </a:r>
          </a:p>
          <a:p>
            <a:pPr lvl="1"/>
            <a:r>
              <a:rPr lang="en-US" dirty="0" smtClean="0"/>
              <a:t>Does not support partial keys.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90994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 </a:t>
            </a:r>
            <a:r>
              <a:rPr lang="en-US" dirty="0" err="1" smtClean="0"/>
              <a:t>Unclustered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59067"/>
            <a:ext cx="5574418" cy="3967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0109" y="177993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Order of keys in index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is approximately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the same as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order </a:t>
            </a:r>
            <a:r>
              <a:rPr lang="en-US" sz="2000" smtClean="0">
                <a:latin typeface="+mn-lt"/>
              </a:rPr>
              <a:t>of records in file.</a:t>
            </a: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6714277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162710</TotalTime>
  <Words>928</Words>
  <Application>Microsoft Macintosh PowerPoint</Application>
  <PresentationFormat>On-screen Show (16:9)</PresentationFormat>
  <Paragraphs>167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Arial</vt:lpstr>
      <vt:lpstr>Wingdings</vt:lpstr>
      <vt:lpstr>Dell_16x9_Template</vt:lpstr>
      <vt:lpstr>Dell_16x9_Template_5.10.11</vt:lpstr>
      <vt:lpstr>Dell Template 4x3</vt:lpstr>
      <vt:lpstr>PowerPoint Presentation</vt:lpstr>
      <vt:lpstr>Comments Observations </vt:lpstr>
      <vt:lpstr>Indexes</vt:lpstr>
      <vt:lpstr>Index</vt:lpstr>
      <vt:lpstr>Hash Index – Basic Data Structure</vt:lpstr>
      <vt:lpstr>Database Hash Index</vt:lpstr>
      <vt:lpstr>B+ Tree</vt:lpstr>
      <vt:lpstr>Some Comparisons</vt:lpstr>
      <vt:lpstr>Clustered vs Unclustered</vt:lpstr>
      <vt:lpstr>Dense versus Sparse Index</vt:lpstr>
      <vt:lpstr>Summary</vt:lpstr>
      <vt:lpstr>Query Processing and Optimization</vt:lpstr>
      <vt:lpstr>Concept</vt:lpstr>
      <vt:lpstr>Execution/Plan</vt:lpstr>
      <vt:lpstr>Query Compilation/Execution</vt:lpstr>
      <vt:lpstr>Continued</vt:lpstr>
      <vt:lpstr>Basic Steps</vt:lpstr>
      <vt:lpstr>Parsing and Compilation</vt:lpstr>
      <vt:lpstr>Overview of Query Evaluation (https://www.slideshare.net/avniS/overview-of-query-evaluation)</vt:lpstr>
      <vt:lpstr>Query Cost</vt:lpstr>
      <vt:lpstr>Access Path</vt:lpstr>
      <vt:lpstr>The Catalog</vt:lpstr>
      <vt:lpstr>The Catalog Contains</vt:lpstr>
      <vt:lpstr>Many Ways to Evaluate a Query</vt:lpstr>
      <vt:lpstr>Simple Technique – SELECTion Pushing</vt:lpstr>
      <vt:lpstr>Simple Technique – SELECTion Pushing</vt:lpstr>
      <vt:lpstr>PowerPoint Presentation</vt:lpstr>
      <vt:lpstr>A Digression</vt:lpstr>
      <vt:lpstr>What is happening?</vt:lpstr>
      <vt:lpstr>Multiple Databases</vt:lpstr>
      <vt:lpstr>Some Code</vt:lpstr>
      <vt:lpstr>Sample Application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2158</cp:revision>
  <cp:lastPrinted>2017-10-23T15:34:57Z</cp:lastPrinted>
  <dcterms:created xsi:type="dcterms:W3CDTF">2013-01-02T09:04:46Z</dcterms:created>
  <dcterms:modified xsi:type="dcterms:W3CDTF">2017-11-15T21:59:28Z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